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15"/>
  </p:notesMasterIdLst>
  <p:sldIdLst>
    <p:sldId id="273" r:id="rId6"/>
    <p:sldId id="283" r:id="rId7"/>
    <p:sldId id="305" r:id="rId8"/>
    <p:sldId id="304" r:id="rId9"/>
    <p:sldId id="306" r:id="rId10"/>
    <p:sldId id="307" r:id="rId11"/>
    <p:sldId id="278" r:id="rId12"/>
    <p:sldId id="301" r:id="rId13"/>
    <p:sldId id="286" r:id="rId14"/>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4A4"/>
    <a:srgbClr val="00FFFF"/>
    <a:srgbClr val="66FFFF"/>
    <a:srgbClr val="000000"/>
    <a:srgbClr val="FFD457"/>
    <a:srgbClr val="006325"/>
    <a:srgbClr val="BCBEC0"/>
    <a:srgbClr val="E6E7E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114" d="100"/>
          <a:sy n="114" d="100"/>
        </p:scale>
        <p:origin x="1524" y="102"/>
      </p:cViewPr>
      <p:guideLst>
        <p:guide orient="horz" pos="2160"/>
        <p:guide pos="2880"/>
      </p:guideLst>
    </p:cSldViewPr>
  </p:slideViewPr>
  <p:notesTextViewPr>
    <p:cViewPr>
      <p:scale>
        <a:sx n="100" d="100"/>
        <a:sy n="100" d="100"/>
      </p:scale>
      <p:origin x="0" y="0"/>
    </p:cViewPr>
  </p:notesTextViewPr>
  <p:sorterViewPr>
    <p:cViewPr>
      <p:scale>
        <a:sx n="120" d="100"/>
        <a:sy n="12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notesMaster" Target="notesMasters/notesMaster1.xml"/><Relationship Id="rId10" Type="http://schemas.openxmlformats.org/officeDocument/2006/relationships/slide" Target="slides/slide5.xml"/><Relationship Id="rId19" Type="http://schemas.openxmlformats.org/officeDocument/2006/relationships/tableStyles" Target="tableStyle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735" cy="464503"/>
          </a:xfrm>
          <a:prstGeom prst="rect">
            <a:avLst/>
          </a:prstGeom>
        </p:spPr>
        <p:txBody>
          <a:bodyPr vert="horz" lIns="91294" tIns="45647" rIns="91294" bIns="45647" rtlCol="0"/>
          <a:lstStyle>
            <a:lvl1pPr algn="l">
              <a:defRPr sz="1200"/>
            </a:lvl1pPr>
          </a:lstStyle>
          <a:p>
            <a:endParaRPr lang="en-US" dirty="0"/>
          </a:p>
        </p:txBody>
      </p:sp>
      <p:sp>
        <p:nvSpPr>
          <p:cNvPr id="3" name="Date Placeholder 2"/>
          <p:cNvSpPr>
            <a:spLocks noGrp="1"/>
          </p:cNvSpPr>
          <p:nvPr>
            <p:ph type="dt" idx="1"/>
          </p:nvPr>
        </p:nvSpPr>
        <p:spPr>
          <a:xfrm>
            <a:off x="3971081" y="0"/>
            <a:ext cx="3037735" cy="464503"/>
          </a:xfrm>
          <a:prstGeom prst="rect">
            <a:avLst/>
          </a:prstGeom>
        </p:spPr>
        <p:txBody>
          <a:bodyPr vert="horz" lIns="91294" tIns="45647" rIns="91294" bIns="45647" rtlCol="0"/>
          <a:lstStyle>
            <a:lvl1pPr algn="r">
              <a:defRPr sz="1200"/>
            </a:lvl1pPr>
          </a:lstStyle>
          <a:p>
            <a:fld id="{B8AE55A0-88DB-44F8-9E71-882C6BFF5295}" type="datetimeFigureOut">
              <a:rPr lang="en-US" smtClean="0"/>
              <a:t>2/4/2021</a:t>
            </a:fld>
            <a:endParaRPr lang="en-US" dirty="0"/>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1294" tIns="45647" rIns="91294" bIns="45647" rtlCol="0" anchor="ctr"/>
          <a:lstStyle/>
          <a:p>
            <a:endParaRPr lang="en-US" dirty="0"/>
          </a:p>
        </p:txBody>
      </p:sp>
      <p:sp>
        <p:nvSpPr>
          <p:cNvPr id="5" name="Notes Placeholder 4"/>
          <p:cNvSpPr>
            <a:spLocks noGrp="1"/>
          </p:cNvSpPr>
          <p:nvPr>
            <p:ph type="body" sz="quarter" idx="3"/>
          </p:nvPr>
        </p:nvSpPr>
        <p:spPr>
          <a:xfrm>
            <a:off x="700406" y="4415156"/>
            <a:ext cx="5609588" cy="4183697"/>
          </a:xfrm>
          <a:prstGeom prst="rect">
            <a:avLst/>
          </a:prstGeom>
        </p:spPr>
        <p:txBody>
          <a:bodyPr vert="horz" lIns="91294" tIns="45647" rIns="91294" bIns="45647"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30312"/>
            <a:ext cx="3037735" cy="464503"/>
          </a:xfrm>
          <a:prstGeom prst="rect">
            <a:avLst/>
          </a:prstGeom>
        </p:spPr>
        <p:txBody>
          <a:bodyPr vert="horz" lIns="91294" tIns="45647" rIns="91294" bIns="45647"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1081" y="8830312"/>
            <a:ext cx="3037735" cy="464503"/>
          </a:xfrm>
          <a:prstGeom prst="rect">
            <a:avLst/>
          </a:prstGeom>
        </p:spPr>
        <p:txBody>
          <a:bodyPr vert="horz" lIns="91294" tIns="45647" rIns="91294" bIns="45647" rtlCol="0" anchor="b"/>
          <a:lstStyle>
            <a:lvl1pPr algn="r">
              <a:defRPr sz="1200"/>
            </a:lvl1pPr>
          </a:lstStyle>
          <a:p>
            <a:fld id="{68F7C3CB-48A2-4C6E-9D8D-9C534A317DEE}" type="slidenum">
              <a:rPr lang="en-US" smtClean="0"/>
              <a:t>‹#›</a:t>
            </a:fld>
            <a:endParaRPr lang="en-US" dirty="0"/>
          </a:p>
        </p:txBody>
      </p:sp>
    </p:spTree>
    <p:extLst>
      <p:ext uri="{BB962C8B-B14F-4D97-AF65-F5344CB8AC3E}">
        <p14:creationId xmlns:p14="http://schemas.microsoft.com/office/powerpoint/2010/main" val="42714807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772400" cy="1470025"/>
          </a:xfrm>
          <a:prstGeom prst="rect">
            <a:avLst/>
          </a:prstGeom>
        </p:spPr>
        <p:txBody>
          <a:bodyPr/>
          <a:lstStyle>
            <a:lvl1pPr>
              <a:defRPr b="1">
                <a:solidFill>
                  <a:schemeClr val="bg1"/>
                </a:solidFill>
              </a:defRPr>
            </a:lvl1pPr>
          </a:lstStyle>
          <a:p>
            <a:r>
              <a:rPr lang="en-US"/>
              <a:t>Click to edit Master title style</a:t>
            </a:r>
            <a:endParaRPr lang="en-US" dirty="0"/>
          </a:p>
        </p:txBody>
      </p:sp>
      <p:sp>
        <p:nvSpPr>
          <p:cNvPr id="3" name="Subtitle 2"/>
          <p:cNvSpPr>
            <a:spLocks noGrp="1"/>
          </p:cNvSpPr>
          <p:nvPr>
            <p:ph type="subTitle" idx="1"/>
          </p:nvPr>
        </p:nvSpPr>
        <p:spPr>
          <a:xfrm>
            <a:off x="1371600" y="3657600"/>
            <a:ext cx="6400800" cy="15240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5" name="TextBox 4"/>
          <p:cNvSpPr txBox="1"/>
          <p:nvPr userDrawn="1"/>
        </p:nvSpPr>
        <p:spPr>
          <a:xfrm>
            <a:off x="8275320" y="6172200"/>
            <a:ext cx="381000" cy="584775"/>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a:solidFill>
                  <a:schemeClr val="bg1">
                    <a:lumMod val="95000"/>
                  </a:schemeClr>
                </a:solidFill>
              </a:defRPr>
            </a:lvl1pPr>
          </a:lstStyle>
          <a:p>
            <a:pPr algn="l"/>
            <a:r>
              <a:rPr lang="en-US" dirty="0">
                <a:solidFill>
                  <a:srgbClr val="0054A4"/>
                </a:solidFill>
              </a:rPr>
              <a:t>Template for pages 1-9</a:t>
            </a:r>
          </a:p>
        </p:txBody>
      </p:sp>
      <p:sp>
        <p:nvSpPr>
          <p:cNvPr id="20" name="TextBox 19"/>
          <p:cNvSpPr txBox="1"/>
          <p:nvPr userDrawn="1"/>
        </p:nvSpPr>
        <p:spPr>
          <a:xfrm>
            <a:off x="8284464"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baseline="0">
                <a:solidFill>
                  <a:schemeClr val="bg1"/>
                </a:solidFill>
              </a:defRPr>
            </a:lvl1pPr>
          </a:lstStyle>
          <a:p>
            <a:pPr algn="l"/>
            <a:r>
              <a:rPr lang="en-US" dirty="0">
                <a:solidFill>
                  <a:srgbClr val="0054A4"/>
                </a:solidFill>
              </a:rPr>
              <a:t>Template for pages 10 and up</a:t>
            </a:r>
          </a:p>
        </p:txBody>
      </p:sp>
      <p:sp>
        <p:nvSpPr>
          <p:cNvPr id="5" name="TextBox 4"/>
          <p:cNvSpPr txBox="1"/>
          <p:nvPr userDrawn="1"/>
        </p:nvSpPr>
        <p:spPr>
          <a:xfrm>
            <a:off x="8211312"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2" name="Picture 1" descr="wc_strat_powerpoint-r1-01.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6" r:id="rId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 y="5895950"/>
            <a:ext cx="8229600" cy="838200"/>
          </a:xfrm>
        </p:spPr>
        <p:txBody>
          <a:bodyPr>
            <a:normAutofit lnSpcReduction="10000"/>
          </a:bodyPr>
          <a:lstStyle/>
          <a:p>
            <a:r>
              <a:rPr lang="en-US" sz="2800" b="1" dirty="0">
                <a:solidFill>
                  <a:schemeClr val="bg1"/>
                </a:solidFill>
              </a:rPr>
              <a:t>Washoe County Board of Adjustment </a:t>
            </a:r>
          </a:p>
          <a:p>
            <a:pPr>
              <a:spcBef>
                <a:spcPts val="0"/>
              </a:spcBef>
            </a:pPr>
            <a:r>
              <a:rPr lang="en-US" sz="2400" b="1" dirty="0">
                <a:solidFill>
                  <a:schemeClr val="bg1"/>
                </a:solidFill>
              </a:rPr>
              <a:t>February 4, 2021</a:t>
            </a:r>
          </a:p>
        </p:txBody>
      </p:sp>
      <p:sp>
        <p:nvSpPr>
          <p:cNvPr id="4" name="Title 3"/>
          <p:cNvSpPr>
            <a:spLocks noGrp="1"/>
          </p:cNvSpPr>
          <p:nvPr>
            <p:ph type="ctrTitle"/>
          </p:nvPr>
        </p:nvSpPr>
        <p:spPr>
          <a:xfrm>
            <a:off x="762000" y="136008"/>
            <a:ext cx="8610600" cy="838200"/>
          </a:xfrm>
        </p:spPr>
        <p:txBody>
          <a:bodyPr/>
          <a:lstStyle/>
          <a:p>
            <a:r>
              <a:rPr lang="en-US" sz="4000" dirty="0"/>
              <a:t>WSUP20-0026 Bowl Incline</a:t>
            </a:r>
          </a:p>
        </p:txBody>
      </p:sp>
      <p:pic>
        <p:nvPicPr>
          <p:cNvPr id="2" name="Picture 1">
            <a:extLst>
              <a:ext uri="{FF2B5EF4-FFF2-40B4-BE49-F238E27FC236}">
                <a16:creationId xmlns:a16="http://schemas.microsoft.com/office/drawing/2014/main" id="{20170B95-BB71-4943-9B51-1567A3280CBC}"/>
              </a:ext>
            </a:extLst>
          </p:cNvPr>
          <p:cNvPicPr>
            <a:picLocks noChangeAspect="1"/>
          </p:cNvPicPr>
          <p:nvPr/>
        </p:nvPicPr>
        <p:blipFill>
          <a:blip r:embed="rId2"/>
          <a:stretch>
            <a:fillRect/>
          </a:stretch>
        </p:blipFill>
        <p:spPr>
          <a:xfrm>
            <a:off x="2362200" y="974208"/>
            <a:ext cx="4762242" cy="4921742"/>
          </a:xfrm>
          <a:prstGeom prst="rect">
            <a:avLst/>
          </a:prstGeom>
        </p:spPr>
      </p:pic>
    </p:spTree>
    <p:extLst>
      <p:ext uri="{BB962C8B-B14F-4D97-AF65-F5344CB8AC3E}">
        <p14:creationId xmlns:p14="http://schemas.microsoft.com/office/powerpoint/2010/main" val="5566005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315200" cy="762000"/>
          </a:xfrm>
        </p:spPr>
        <p:txBody>
          <a:bodyPr/>
          <a:lstStyle/>
          <a:p>
            <a:r>
              <a:rPr lang="en-US" dirty="0"/>
              <a:t>Request</a:t>
            </a:r>
          </a:p>
        </p:txBody>
      </p:sp>
      <p:sp>
        <p:nvSpPr>
          <p:cNvPr id="4" name="Content Placeholder 3"/>
          <p:cNvSpPr>
            <a:spLocks noGrp="1"/>
          </p:cNvSpPr>
          <p:nvPr>
            <p:ph idx="1"/>
          </p:nvPr>
        </p:nvSpPr>
        <p:spPr>
          <a:xfrm>
            <a:off x="190500" y="1066800"/>
            <a:ext cx="8763000" cy="4724400"/>
          </a:xfrm>
        </p:spPr>
        <p:txBody>
          <a:bodyPr>
            <a:normAutofit/>
          </a:bodyPr>
          <a:lstStyle/>
          <a:p>
            <a:r>
              <a:rPr lang="en-US" dirty="0"/>
              <a:t>Request for an outdoor amusement use type.</a:t>
            </a:r>
          </a:p>
          <a:p>
            <a:r>
              <a:rPr lang="en-US" dirty="0"/>
              <a:t>Request to expand an amusements and recreation services use type. </a:t>
            </a:r>
          </a:p>
          <a:p>
            <a:r>
              <a:rPr lang="en-US" dirty="0"/>
              <a:t>These use types require a Special Use Permit per the Incline Village Commercial Community Plan. </a:t>
            </a:r>
          </a:p>
        </p:txBody>
      </p:sp>
      <p:sp>
        <p:nvSpPr>
          <p:cNvPr id="5"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 name="Rectangle 7"/>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11085294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A6DE476-E331-461B-B475-FC28DA0DC151}"/>
              </a:ext>
            </a:extLst>
          </p:cNvPr>
          <p:cNvSpPr>
            <a:spLocks noGrp="1"/>
          </p:cNvSpPr>
          <p:nvPr>
            <p:ph type="title"/>
          </p:nvPr>
        </p:nvSpPr>
        <p:spPr/>
        <p:txBody>
          <a:bodyPr/>
          <a:lstStyle/>
          <a:p>
            <a:r>
              <a:rPr lang="en-US" dirty="0"/>
              <a:t>Vicinity Map	</a:t>
            </a:r>
          </a:p>
        </p:txBody>
      </p:sp>
      <p:sp>
        <p:nvSpPr>
          <p:cNvPr id="5" name="Rectangle 4">
            <a:extLst>
              <a:ext uri="{FF2B5EF4-FFF2-40B4-BE49-F238E27FC236}">
                <a16:creationId xmlns:a16="http://schemas.microsoft.com/office/drawing/2014/main" id="{AC91D1EE-E764-4D5F-8443-73E2DC8DB62B}"/>
              </a:ext>
            </a:extLst>
          </p:cNvPr>
          <p:cNvSpPr/>
          <p:nvPr/>
        </p:nvSpPr>
        <p:spPr>
          <a:xfrm>
            <a:off x="3594652" y="2859613"/>
            <a:ext cx="5552661" cy="1261884"/>
          </a:xfrm>
          <a:prstGeom prst="rect">
            <a:avLst/>
          </a:prstGeom>
        </p:spPr>
        <p:txBody>
          <a:bodyPr wrap="square">
            <a:spAutoFit/>
          </a:bodyPr>
          <a:lstStyle/>
          <a:p>
            <a:pPr marL="285750" indent="-285750">
              <a:buFont typeface="Arial" panose="020B0604020202020204" pitchFamily="34" charset="0"/>
              <a:buChar char="•"/>
            </a:pPr>
            <a:r>
              <a:rPr lang="en-US" sz="2800" dirty="0"/>
              <a:t>Located off Southwood Blvd. and Incline Way</a:t>
            </a:r>
          </a:p>
          <a:p>
            <a:endParaRPr lang="en-US" sz="2000" dirty="0"/>
          </a:p>
        </p:txBody>
      </p:sp>
      <p:pic>
        <p:nvPicPr>
          <p:cNvPr id="6" name="Picture 5">
            <a:extLst>
              <a:ext uri="{FF2B5EF4-FFF2-40B4-BE49-F238E27FC236}">
                <a16:creationId xmlns:a16="http://schemas.microsoft.com/office/drawing/2014/main" id="{7F9186F9-AC08-4AE7-9649-5087CB317808}"/>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878" y="990600"/>
            <a:ext cx="3561522" cy="4800600"/>
          </a:xfrm>
          <a:prstGeom prst="rect">
            <a:avLst/>
          </a:prstGeom>
          <a:noFill/>
          <a:ln>
            <a:noFill/>
          </a:ln>
        </p:spPr>
      </p:pic>
    </p:spTree>
    <p:extLst>
      <p:ext uri="{BB962C8B-B14F-4D97-AF65-F5344CB8AC3E}">
        <p14:creationId xmlns:p14="http://schemas.microsoft.com/office/powerpoint/2010/main" val="22931842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20000"/>
          </a:bodyPr>
          <a:lstStyle/>
          <a:p>
            <a:r>
              <a:rPr lang="en-US" dirty="0"/>
              <a:t>Project site consists of a developed parcel totaling ±1.18 acres.  </a:t>
            </a:r>
          </a:p>
          <a:p>
            <a:r>
              <a:rPr lang="en-US" dirty="0"/>
              <a:t>The existing development was constructed in 1966.</a:t>
            </a:r>
          </a:p>
          <a:p>
            <a:r>
              <a:rPr lang="en-US" dirty="0"/>
              <a:t>Incline Bowl has held a liquor and business license since July 1, 1988.  </a:t>
            </a:r>
          </a:p>
          <a:p>
            <a:r>
              <a:rPr lang="en-US" dirty="0"/>
              <a:t>The subject properties have a Master Plan Designation of Commercial (C) and a regulatory zone of General Commercial (GC). </a:t>
            </a:r>
          </a:p>
        </p:txBody>
      </p:sp>
      <p:sp>
        <p:nvSpPr>
          <p:cNvPr id="3" name="Title 2"/>
          <p:cNvSpPr>
            <a:spLocks noGrp="1"/>
          </p:cNvSpPr>
          <p:nvPr>
            <p:ph type="title"/>
          </p:nvPr>
        </p:nvSpPr>
        <p:spPr/>
        <p:txBody>
          <a:bodyPr/>
          <a:lstStyle/>
          <a:p>
            <a:r>
              <a:rPr lang="en-US" dirty="0"/>
              <a:t>Background</a:t>
            </a:r>
          </a:p>
        </p:txBody>
      </p:sp>
    </p:spTree>
    <p:extLst>
      <p:ext uri="{BB962C8B-B14F-4D97-AF65-F5344CB8AC3E}">
        <p14:creationId xmlns:p14="http://schemas.microsoft.com/office/powerpoint/2010/main" val="13311437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990600"/>
            <a:ext cx="8229600" cy="4876800"/>
          </a:xfrm>
        </p:spPr>
        <p:txBody>
          <a:bodyPr>
            <a:normAutofit/>
          </a:bodyPr>
          <a:lstStyle/>
          <a:p>
            <a:pPr fontAlgn="base" hangingPunct="0"/>
            <a:r>
              <a:rPr lang="en-US" dirty="0"/>
              <a:t>The bowling center is ±16,500 square feet and the proposed expansion of the outdoor use is 5,100 square feet</a:t>
            </a:r>
          </a:p>
          <a:p>
            <a:pPr fontAlgn="base" hangingPunct="0"/>
            <a:r>
              <a:rPr lang="en-US" dirty="0"/>
              <a:t>The expansion being proposed is ±31%; which requires the development to come into legal conformance with the development code.</a:t>
            </a:r>
          </a:p>
          <a:p>
            <a:pPr fontAlgn="base" hangingPunct="0"/>
            <a:endParaRPr lang="en-US" dirty="0"/>
          </a:p>
        </p:txBody>
      </p:sp>
      <p:sp>
        <p:nvSpPr>
          <p:cNvPr id="3" name="Title 2"/>
          <p:cNvSpPr>
            <a:spLocks noGrp="1"/>
          </p:cNvSpPr>
          <p:nvPr>
            <p:ph type="title"/>
          </p:nvPr>
        </p:nvSpPr>
        <p:spPr/>
        <p:txBody>
          <a:bodyPr/>
          <a:lstStyle/>
          <a:p>
            <a:r>
              <a:rPr lang="en-US" dirty="0"/>
              <a:t>Background	 	</a:t>
            </a:r>
          </a:p>
        </p:txBody>
      </p:sp>
    </p:spTree>
    <p:extLst>
      <p:ext uri="{BB962C8B-B14F-4D97-AF65-F5344CB8AC3E}">
        <p14:creationId xmlns:p14="http://schemas.microsoft.com/office/powerpoint/2010/main" val="18849586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F790D424-3EA4-4128-9F73-F3365AAD3B2F}"/>
              </a:ext>
            </a:extLst>
          </p:cNvPr>
          <p:cNvPicPr>
            <a:picLocks noGrp="1" noChangeAspect="1"/>
          </p:cNvPicPr>
          <p:nvPr>
            <p:ph idx="1"/>
          </p:nvPr>
        </p:nvPicPr>
        <p:blipFill>
          <a:blip r:embed="rId2"/>
          <a:stretch>
            <a:fillRect/>
          </a:stretch>
        </p:blipFill>
        <p:spPr>
          <a:xfrm>
            <a:off x="228600" y="1143000"/>
            <a:ext cx="3505200" cy="4684520"/>
          </a:xfrm>
          <a:prstGeom prst="rect">
            <a:avLst/>
          </a:prstGeom>
        </p:spPr>
      </p:pic>
      <p:sp>
        <p:nvSpPr>
          <p:cNvPr id="3" name="Title 2">
            <a:extLst>
              <a:ext uri="{FF2B5EF4-FFF2-40B4-BE49-F238E27FC236}">
                <a16:creationId xmlns:a16="http://schemas.microsoft.com/office/drawing/2014/main" id="{E31AF6E5-4486-4E63-B2BB-856ECE7509DE}"/>
              </a:ext>
            </a:extLst>
          </p:cNvPr>
          <p:cNvSpPr>
            <a:spLocks noGrp="1"/>
          </p:cNvSpPr>
          <p:nvPr>
            <p:ph type="title"/>
          </p:nvPr>
        </p:nvSpPr>
        <p:spPr/>
        <p:txBody>
          <a:bodyPr/>
          <a:lstStyle/>
          <a:p>
            <a:r>
              <a:rPr lang="en-US" dirty="0"/>
              <a:t>Outdoor Expansion</a:t>
            </a:r>
          </a:p>
        </p:txBody>
      </p:sp>
      <p:sp>
        <p:nvSpPr>
          <p:cNvPr id="5" name="Rectangle 4">
            <a:extLst>
              <a:ext uri="{FF2B5EF4-FFF2-40B4-BE49-F238E27FC236}">
                <a16:creationId xmlns:a16="http://schemas.microsoft.com/office/drawing/2014/main" id="{B8D76A9B-AB91-4D19-BDF0-B1EDB92E4AC1}"/>
              </a:ext>
            </a:extLst>
          </p:cNvPr>
          <p:cNvSpPr/>
          <p:nvPr/>
        </p:nvSpPr>
        <p:spPr>
          <a:xfrm>
            <a:off x="3886200" y="1143000"/>
            <a:ext cx="5029200" cy="3539430"/>
          </a:xfrm>
          <a:prstGeom prst="rect">
            <a:avLst/>
          </a:prstGeom>
        </p:spPr>
        <p:txBody>
          <a:bodyPr wrap="square">
            <a:spAutoFit/>
          </a:bodyPr>
          <a:lstStyle/>
          <a:p>
            <a:pPr fontAlgn="base" hangingPunct="0"/>
            <a:r>
              <a:rPr lang="en-US" sz="3200" dirty="0"/>
              <a:t>The outdoor expansion is proposed to include an outdoor bar and outdoor covered lounge area with privacy screening and recreational activities such as bocce ball courts. </a:t>
            </a:r>
          </a:p>
        </p:txBody>
      </p:sp>
    </p:spTree>
    <p:extLst>
      <p:ext uri="{BB962C8B-B14F-4D97-AF65-F5344CB8AC3E}">
        <p14:creationId xmlns:p14="http://schemas.microsoft.com/office/powerpoint/2010/main" val="41445149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239000" cy="838200"/>
          </a:xfrm>
        </p:spPr>
        <p:txBody>
          <a:bodyPr/>
          <a:lstStyle/>
          <a:p>
            <a:r>
              <a:rPr lang="en-US" dirty="0"/>
              <a:t>Public Notice &amp; CAB</a:t>
            </a:r>
          </a:p>
        </p:txBody>
      </p:sp>
      <p:sp>
        <p:nvSpPr>
          <p:cNvPr id="4" name="Content Placeholder 3"/>
          <p:cNvSpPr>
            <a:spLocks noGrp="1"/>
          </p:cNvSpPr>
          <p:nvPr>
            <p:ph idx="1"/>
          </p:nvPr>
        </p:nvSpPr>
        <p:spPr>
          <a:xfrm>
            <a:off x="457200" y="1066800"/>
            <a:ext cx="8229600" cy="4800600"/>
          </a:xfrm>
        </p:spPr>
        <p:txBody>
          <a:bodyPr/>
          <a:lstStyle/>
          <a:p>
            <a:r>
              <a:rPr lang="en-US" dirty="0"/>
              <a:t>Public notice was sent to 110 parcels</a:t>
            </a:r>
          </a:p>
          <a:p>
            <a:r>
              <a:rPr lang="en-US" dirty="0"/>
              <a:t>The Incline Village CAB reviewed the application on January 4, 2021 and recommended to approve the project unanimously</a:t>
            </a:r>
          </a:p>
          <a:p>
            <a:r>
              <a:rPr lang="en-US" dirty="0"/>
              <a:t>Discussion included noise, hours of operation, and alcohol sales within 500 feet of the middle school</a:t>
            </a:r>
          </a:p>
        </p:txBody>
      </p:sp>
    </p:spTree>
    <p:extLst>
      <p:ext uri="{BB962C8B-B14F-4D97-AF65-F5344CB8AC3E}">
        <p14:creationId xmlns:p14="http://schemas.microsoft.com/office/powerpoint/2010/main" val="34067202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990600" y="76200"/>
            <a:ext cx="7848600" cy="838200"/>
          </a:xfrm>
        </p:spPr>
        <p:txBody>
          <a:bodyPr/>
          <a:lstStyle/>
          <a:p>
            <a:r>
              <a:rPr lang="en-US" dirty="0"/>
              <a:t>Special Us Permit Findings</a:t>
            </a:r>
          </a:p>
        </p:txBody>
      </p:sp>
      <p:sp>
        <p:nvSpPr>
          <p:cNvPr id="4" name="Content Placeholder 3"/>
          <p:cNvSpPr>
            <a:spLocks noGrp="1"/>
          </p:cNvSpPr>
          <p:nvPr>
            <p:ph idx="1"/>
          </p:nvPr>
        </p:nvSpPr>
        <p:spPr>
          <a:xfrm>
            <a:off x="457200" y="1219200"/>
            <a:ext cx="8229600" cy="4419600"/>
          </a:xfrm>
        </p:spPr>
        <p:txBody>
          <a:bodyPr>
            <a:noAutofit/>
          </a:bodyPr>
          <a:lstStyle/>
          <a:p>
            <a:pPr marL="509588" indent="-509588" fontAlgn="base" hangingPunct="0">
              <a:buNone/>
            </a:pPr>
            <a:r>
              <a:rPr lang="en-US" sz="2800" dirty="0"/>
              <a:t>1.	Consistency;</a:t>
            </a:r>
          </a:p>
          <a:p>
            <a:pPr marL="509588" indent="-509588" fontAlgn="base" hangingPunct="0">
              <a:buNone/>
            </a:pPr>
            <a:r>
              <a:rPr lang="en-US" sz="2800" dirty="0"/>
              <a:t>2.	Improvements;</a:t>
            </a:r>
          </a:p>
          <a:p>
            <a:pPr marL="509588" indent="-509588" fontAlgn="base" hangingPunct="0">
              <a:buNone/>
            </a:pPr>
            <a:r>
              <a:rPr lang="en-US" sz="2800" dirty="0"/>
              <a:t>3.	Site Suitability; and</a:t>
            </a:r>
          </a:p>
          <a:p>
            <a:pPr marL="509588" indent="-509588" fontAlgn="base" hangingPunct="0">
              <a:buNone/>
            </a:pPr>
            <a:r>
              <a:rPr lang="en-US" sz="2800" dirty="0"/>
              <a:t>4.	Issuance Not Detrimental </a:t>
            </a:r>
          </a:p>
          <a:p>
            <a:pPr marL="0" indent="0" fontAlgn="base" hangingPunct="0">
              <a:buNone/>
            </a:pPr>
            <a:endParaRPr lang="en-US" sz="2800" dirty="0"/>
          </a:p>
          <a:p>
            <a:pPr marL="0" indent="0" fontAlgn="base" hangingPunct="0">
              <a:buNone/>
            </a:pPr>
            <a:r>
              <a:rPr lang="en-US" sz="2800" dirty="0"/>
              <a:t>Staff is able to make all the required findings, as detailed in the staff report</a:t>
            </a:r>
          </a:p>
        </p:txBody>
      </p:sp>
    </p:spTree>
    <p:extLst>
      <p:ext uri="{BB962C8B-B14F-4D97-AF65-F5344CB8AC3E}">
        <p14:creationId xmlns:p14="http://schemas.microsoft.com/office/powerpoint/2010/main" val="12720914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924800" cy="792162"/>
          </a:xfrm>
        </p:spPr>
        <p:txBody>
          <a:bodyPr/>
          <a:lstStyle/>
          <a:p>
            <a:r>
              <a:rPr lang="en-US" dirty="0"/>
              <a:t>Possible Motion</a:t>
            </a:r>
          </a:p>
        </p:txBody>
      </p:sp>
      <p:sp>
        <p:nvSpPr>
          <p:cNvPr id="4" name="Content Placeholder 3"/>
          <p:cNvSpPr>
            <a:spLocks noGrp="1"/>
          </p:cNvSpPr>
          <p:nvPr>
            <p:ph idx="1"/>
          </p:nvPr>
        </p:nvSpPr>
        <p:spPr>
          <a:xfrm>
            <a:off x="152400" y="1066800"/>
            <a:ext cx="8839200" cy="4724400"/>
          </a:xfrm>
        </p:spPr>
        <p:txBody>
          <a:bodyPr>
            <a:normAutofit/>
          </a:bodyPr>
          <a:lstStyle/>
          <a:p>
            <a:r>
              <a:rPr lang="en-US" dirty="0"/>
              <a:t>I move that, after giving reasoned consideration to the information contained in the staff report and information received during the public hearing, the Washoe County Board of Adjustment approve with conditions Special Use Permit Case Number WSUP20-0026 for Steven and Tracy </a:t>
            </a:r>
            <a:r>
              <a:rPr lang="en-US" dirty="0" err="1"/>
              <a:t>Tomkovicz</a:t>
            </a:r>
            <a:r>
              <a:rPr lang="en-US" dirty="0"/>
              <a:t>, having made all five findings in accordance with Washoe County Code Section 110.810.30:</a:t>
            </a:r>
          </a:p>
        </p:txBody>
      </p:sp>
    </p:spTree>
    <p:extLst>
      <p:ext uri="{BB962C8B-B14F-4D97-AF65-F5344CB8AC3E}">
        <p14:creationId xmlns:p14="http://schemas.microsoft.com/office/powerpoint/2010/main" val="3855694812"/>
      </p:ext>
    </p:extLst>
  </p:cSld>
  <p:clrMapOvr>
    <a:masterClrMapping/>
  </p:clrMapOvr>
</p:sld>
</file>

<file path=ppt/theme/theme1.xml><?xml version="1.0" encoding="utf-8"?>
<a:theme xmlns:a="http://schemas.openxmlformats.org/drawingml/2006/main" name="PowerPoint_Template_2015">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Image" ma:contentTypeID="0x0101009148F5A04DDD49CBA7127AADA5FB792B00AADE34325A8B49CDA8BB4DB53328F21400246D64375472D84BA13220883A134206" ma:contentTypeVersion="1" ma:contentTypeDescription="Upload an image." ma:contentTypeScope="" ma:versionID="2e55dbcb3e0b3cd6523d10bed63eb2c6">
  <xsd:schema xmlns:xsd="http://www.w3.org/2001/XMLSchema" xmlns:xs="http://www.w3.org/2001/XMLSchema" xmlns:p="http://schemas.microsoft.com/office/2006/metadata/properties" xmlns:ns1="http://schemas.microsoft.com/sharepoint/v3" xmlns:ns2="CEA9126C-A9B1-4F4A-855C-DD0F845697D2" xmlns:ns3="http://schemas.microsoft.com/sharepoint/v3/fields" xmlns:ns4="a94d8b85-37e1-4d17-8d55-8b7d207932bb" targetNamespace="http://schemas.microsoft.com/office/2006/metadata/properties" ma:root="true" ma:fieldsID="ee4acf4b2b82c25fb306546ca24d2aa9" ns1:_="" ns2:_="" ns3:_="" ns4:_="">
    <xsd:import namespace="http://schemas.microsoft.com/sharepoint/v3"/>
    <xsd:import namespace="CEA9126C-A9B1-4F4A-855C-DD0F845697D2"/>
    <xsd:import namespace="http://schemas.microsoft.com/sharepoint/v3/fields"/>
    <xsd:import namespace="a94d8b85-37e1-4d17-8d55-8b7d207932bb"/>
    <xsd:element name="properties">
      <xsd:complexType>
        <xsd:sequence>
          <xsd:element name="documentManagement">
            <xsd:complexType>
              <xsd:all>
                <xsd:element ref="ns1:FileRef" minOccurs="0"/>
                <xsd:element ref="ns1:File_x0020_Type" minOccurs="0"/>
                <xsd:element ref="ns1:HTML_x0020_File_x0020_Type" minOccurs="0"/>
                <xsd:element ref="ns1:FSObjType" minOccurs="0"/>
                <xsd:element ref="ns2:ThumbnailExists" minOccurs="0"/>
                <xsd:element ref="ns2:PreviewExists" minOccurs="0"/>
                <xsd:element ref="ns2:ImageWidth" minOccurs="0"/>
                <xsd:element ref="ns2:ImageHeight" minOccurs="0"/>
                <xsd:element ref="ns2:ImageCreateDate" minOccurs="0"/>
                <xsd:element ref="ns3:wic_System_Copyright" minOccurs="0"/>
                <xsd:element ref="ns4:_dlc_DocId" minOccurs="0"/>
                <xsd:element ref="ns4:_dlc_DocIdUrl" minOccurs="0"/>
                <xsd:element ref="ns4:_dlc_DocIdPersistId" minOccurs="0"/>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FileRef" ma:index="8" nillable="true" ma:displayName="URL Path" ma:hidden="true" ma:list="Docs" ma:internalName="FileRef" ma:readOnly="true" ma:showField="FullUrl">
      <xsd:simpleType>
        <xsd:restriction base="dms:Lookup"/>
      </xsd:simpleType>
    </xsd:element>
    <xsd:element name="File_x0020_Type" ma:index="9" nillable="true" ma:displayName="File Type" ma:hidden="true" ma:internalName="File_x0020_Type" ma:readOnly="true">
      <xsd:simpleType>
        <xsd:restriction base="dms:Text"/>
      </xsd:simpleType>
    </xsd:element>
    <xsd:element name="HTML_x0020_File_x0020_Type" ma:index="10" nillable="true" ma:displayName="HTML File Type" ma:hidden="true" ma:internalName="HTML_x0020_File_x0020_Type" ma:readOnly="true">
      <xsd:simpleType>
        <xsd:restriction base="dms:Text"/>
      </xsd:simpleType>
    </xsd:element>
    <xsd:element name="FSObjType" ma:index="11" nillable="true" ma:displayName="Item Type" ma:hidden="true" ma:list="Docs" ma:internalName="FSObjType" ma:readOnly="true" ma:showField="FSType">
      <xsd:simpleType>
        <xsd:restriction base="dms:Lookup"/>
      </xsd:simpleType>
    </xsd:element>
    <xsd:element name="PublishingStartDate" ma:index="30" nillable="true" ma:displayName="Scheduling Start Date" ma:description="" ma:hidden="true" ma:internalName="PublishingStartDate">
      <xsd:simpleType>
        <xsd:restriction base="dms:Unknown"/>
      </xsd:simpleType>
    </xsd:element>
    <xsd:element name="PublishingExpirationDate" ma:index="31" nillable="true" ma:displayName="Scheduling End Date" ma:description="" ma:hidden="true" ma:internalName="PublishingExpirationDat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CEA9126C-A9B1-4F4A-855C-DD0F845697D2" elementFormDefault="qualified">
    <xsd:import namespace="http://schemas.microsoft.com/office/2006/documentManagement/types"/>
    <xsd:import namespace="http://schemas.microsoft.com/office/infopath/2007/PartnerControls"/>
    <xsd:element name="ThumbnailExists" ma:index="18" nillable="true" ma:displayName="Thumbnail Exists" ma:default="FALSE" ma:hidden="true" ma:internalName="ThumbnailExists" ma:readOnly="true">
      <xsd:simpleType>
        <xsd:restriction base="dms:Boolean"/>
      </xsd:simpleType>
    </xsd:element>
    <xsd:element name="PreviewExists" ma:index="19" nillable="true" ma:displayName="Preview Exists" ma:default="FALSE" ma:hidden="true" ma:internalName="PreviewExists" ma:readOnly="true">
      <xsd:simpleType>
        <xsd:restriction base="dms:Boolean"/>
      </xsd:simpleType>
    </xsd:element>
    <xsd:element name="ImageWidth" ma:index="20" nillable="true" ma:displayName="Width" ma:internalName="ImageWidth" ma:readOnly="true">
      <xsd:simpleType>
        <xsd:restriction base="dms:Unknown"/>
      </xsd:simpleType>
    </xsd:element>
    <xsd:element name="ImageHeight" ma:index="22" nillable="true" ma:displayName="Height" ma:internalName="ImageHeight" ma:readOnly="true">
      <xsd:simpleType>
        <xsd:restriction base="dms:Unknown"/>
      </xsd:simpleType>
    </xsd:element>
    <xsd:element name="ImageCreateDate" ma:index="25" nillable="true" ma:displayName="Date Picture Taken" ma:format="DateTime" ma:hidden="true" ma:internalName="ImageCreateDat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fields" elementFormDefault="qualified">
    <xsd:import namespace="http://schemas.microsoft.com/office/2006/documentManagement/types"/>
    <xsd:import namespace="http://schemas.microsoft.com/office/infopath/2007/PartnerControls"/>
    <xsd:element name="wic_System_Copyright" ma:index="26" nillable="true" ma:displayName="Copyright" ma:internalName="wic_System_Copyright">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94d8b85-37e1-4d17-8d55-8b7d207932bb" elementFormDefault="qualified">
    <xsd:import namespace="http://schemas.microsoft.com/office/2006/documentManagement/types"/>
    <xsd:import namespace="http://schemas.microsoft.com/office/infopath/2007/PartnerControls"/>
    <xsd:element name="_dlc_DocId" ma:index="27" nillable="true" ma:displayName="Document ID Value" ma:description="The value of the document ID assigned to this item." ma:internalName="_dlc_DocId" ma:readOnly="true">
      <xsd:simpleType>
        <xsd:restriction base="dms:Text"/>
      </xsd:simpleType>
    </xsd:element>
    <xsd:element name="_dlc_DocIdUrl" ma:index="28"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9"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ma:index="24" ma:displayName="Author"/>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ma:index="23" ma:displayName="Comments"/>
        <xsd:element name="keywords" minOccurs="0" maxOccurs="1" type="xsd:string" ma:index="14" ma:displayName="Keywords"/>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p:properties xmlns:p="http://schemas.microsoft.com/office/2006/metadata/properties" xmlns:xsi="http://www.w3.org/2001/XMLSchema-instance" xmlns:pc="http://schemas.microsoft.com/office/infopath/2007/PartnerControls">
  <documentManagement>
    <ImageCreateDate xmlns="CEA9126C-A9B1-4F4A-855C-DD0F845697D2" xsi:nil="true"/>
    <PublishingExpirationDate xmlns="http://schemas.microsoft.com/sharepoint/v3" xsi:nil="true"/>
    <PublishingStartDate xmlns="http://schemas.microsoft.com/sharepoint/v3" xsi:nil="true"/>
    <wic_System_Copyright xmlns="http://schemas.microsoft.com/sharepoint/v3/fields" xsi:nil="true"/>
    <_dlc_DocId xmlns="a94d8b85-37e1-4d17-8d55-8b7d207932bb">NMS6VZY55J2Y-1680097669-6</_dlc_DocId>
    <_dlc_DocIdUrl xmlns="a94d8b85-37e1-4d17-8d55-8b7d207932bb">
      <Url>http://intranet.washoecounty.us/logostemplates/_layouts/15/DocIdRedir.aspx?ID=NMS6VZY55J2Y-1680097669-6</Url>
      <Description>NMS6VZY55J2Y-1680097669-6</Description>
    </_dlc_DocIdUrl>
  </documentManagement>
</p:properties>
</file>

<file path=customXml/itemProps1.xml><?xml version="1.0" encoding="utf-8"?>
<ds:datastoreItem xmlns:ds="http://schemas.openxmlformats.org/officeDocument/2006/customXml" ds:itemID="{02D88A89-A1D7-4D40-B75F-CA47FF340AB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CEA9126C-A9B1-4F4A-855C-DD0F845697D2"/>
    <ds:schemaRef ds:uri="http://schemas.microsoft.com/sharepoint/v3/fields"/>
    <ds:schemaRef ds:uri="a94d8b85-37e1-4d17-8d55-8b7d207932b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DC64AFA-9D40-4A59-8DD4-92F485636619}">
  <ds:schemaRefs>
    <ds:schemaRef ds:uri="http://schemas.microsoft.com/sharepoint/events"/>
  </ds:schemaRefs>
</ds:datastoreItem>
</file>

<file path=customXml/itemProps3.xml><?xml version="1.0" encoding="utf-8"?>
<ds:datastoreItem xmlns:ds="http://schemas.openxmlformats.org/officeDocument/2006/customXml" ds:itemID="{A7BC16CB-1CBD-402F-9378-5075DDBF9554}">
  <ds:schemaRefs>
    <ds:schemaRef ds:uri="http://schemas.microsoft.com/sharepoint/v3/contenttype/forms"/>
  </ds:schemaRefs>
</ds:datastoreItem>
</file>

<file path=customXml/itemProps4.xml><?xml version="1.0" encoding="utf-8"?>
<ds:datastoreItem xmlns:ds="http://schemas.openxmlformats.org/officeDocument/2006/customXml" ds:itemID="{2200D7ED-6620-45A0-9F13-862FEFE886A3}">
  <ds:schemaRefs>
    <ds:schemaRef ds:uri="http://schemas.microsoft.com/office/2006/documentManagement/types"/>
    <ds:schemaRef ds:uri="http://purl.org/dc/terms/"/>
    <ds:schemaRef ds:uri="http://www.w3.org/XML/1998/namespace"/>
    <ds:schemaRef ds:uri="http://schemas.openxmlformats.org/package/2006/metadata/core-properties"/>
    <ds:schemaRef ds:uri="http://schemas.microsoft.com/sharepoint/v3/fields"/>
    <ds:schemaRef ds:uri="a94d8b85-37e1-4d17-8d55-8b7d207932bb"/>
    <ds:schemaRef ds:uri="http://schemas.microsoft.com/office/infopath/2007/PartnerControls"/>
    <ds:schemaRef ds:uri="http://purl.org/dc/elements/1.1/"/>
    <ds:schemaRef ds:uri="http://schemas.microsoft.com/sharepoint/v3"/>
    <ds:schemaRef ds:uri="CEA9126C-A9B1-4F4A-855C-DD0F845697D2"/>
    <ds:schemaRef ds:uri="http://schemas.microsoft.com/office/2006/metadata/properties"/>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PowerPoint_Template_2015</Template>
  <TotalTime>2888</TotalTime>
  <Words>345</Words>
  <Application>Microsoft Office PowerPoint</Application>
  <PresentationFormat>On-screen Show (4:3)</PresentationFormat>
  <Paragraphs>32</Paragraphs>
  <Slides>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Calibri</vt:lpstr>
      <vt:lpstr>Wingdings</vt:lpstr>
      <vt:lpstr>PowerPoint_Template_2015</vt:lpstr>
      <vt:lpstr>WSUP20-0026 Bowl Incline</vt:lpstr>
      <vt:lpstr>Request</vt:lpstr>
      <vt:lpstr>Vicinity Map </vt:lpstr>
      <vt:lpstr>Background</vt:lpstr>
      <vt:lpstr>Background   </vt:lpstr>
      <vt:lpstr>Outdoor Expansion</vt:lpstr>
      <vt:lpstr>Public Notice &amp; CAB</vt:lpstr>
      <vt:lpstr>Special Us Permit Findings</vt:lpstr>
      <vt:lpstr>Possible Motion</vt:lpstr>
    </vt:vector>
  </TitlesOfParts>
  <Company>Washoe County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dc:title>
  <dc:creator>mkramer</dc:creator>
  <cp:keywords>Powerpoint, Power Point, ppt</cp:keywords>
  <cp:lastModifiedBy>Fagan, Donna</cp:lastModifiedBy>
  <cp:revision>127</cp:revision>
  <cp:lastPrinted>2018-09-05T18:37:41Z</cp:lastPrinted>
  <dcterms:created xsi:type="dcterms:W3CDTF">2015-09-25T21:46:02Z</dcterms:created>
  <dcterms:modified xsi:type="dcterms:W3CDTF">2021-02-04T20:02:58Z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0x0101009148F5A04DDD49CBA7127AADA5FB792B00AADE34325A8B49CDA8BB4DB53328F21400246D64375472D84BA13220883A134206</vt:lpwstr>
  </property>
  <property fmtid="{D5CDD505-2E9C-101B-9397-08002B2CF9AE}" pid="3" name="_dlc_DocIdItemGuid">
    <vt:lpwstr>baf4cdfa-0915-4212-a058-608c58f70eeb</vt:lpwstr>
  </property>
</Properties>
</file>